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1" r:id="rId4"/>
    <p:sldId id="266" r:id="rId5"/>
    <p:sldId id="258" r:id="rId6"/>
    <p:sldId id="260" r:id="rId7"/>
    <p:sldId id="259" r:id="rId8"/>
    <p:sldId id="262" r:id="rId9"/>
    <p:sldId id="264" r:id="rId10"/>
    <p:sldId id="263" r:id="rId11"/>
    <p:sldId id="265" r:id="rId12"/>
    <p:sldId id="269" r:id="rId13"/>
    <p:sldId id="276" r:id="rId14"/>
    <p:sldId id="277" r:id="rId15"/>
    <p:sldId id="278" r:id="rId16"/>
    <p:sldId id="270" r:id="rId17"/>
    <p:sldId id="279" r:id="rId18"/>
    <p:sldId id="280" r:id="rId19"/>
    <p:sldId id="272" r:id="rId20"/>
    <p:sldId id="281" r:id="rId21"/>
    <p:sldId id="282" r:id="rId22"/>
    <p:sldId id="273" r:id="rId23"/>
    <p:sldId id="283" r:id="rId24"/>
    <p:sldId id="284" r:id="rId25"/>
    <p:sldId id="267" r:id="rId26"/>
    <p:sldId id="285" r:id="rId27"/>
    <p:sldId id="274" r:id="rId28"/>
    <p:sldId id="275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4717" autoAdjust="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9916-1F98-4E35-8D43-A81404425DD4}" type="datetimeFigureOut">
              <a:rPr lang="pl-PL" smtClean="0"/>
              <a:pPr/>
              <a:t>2012-11-09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6475C-ABEC-457F-861C-FBF082CDB2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6475C-ABEC-457F-861C-FBF082CDB25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6475C-ABEC-457F-861C-FBF082CDB251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6475C-ABEC-457F-861C-FBF082CDB25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63996-2694-4E46-9ADB-47693894F8B2}" type="datetime1">
              <a:rPr lang="pl-PL" smtClean="0"/>
              <a:pPr/>
              <a:t>2012-11-09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9BD9-E4F3-48EB-B73A-F4ADAE8E7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6CB6-24EC-47E5-9BF3-52E1B7D9F1B4}" type="datetime1">
              <a:rPr lang="pl-PL" smtClean="0"/>
              <a:pPr/>
              <a:t>2012-11-09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9BD9-E4F3-48EB-B73A-F4ADAE8E7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60865-6805-4FE2-870A-FD71D17CCA8C}" type="datetime1">
              <a:rPr lang="pl-PL" smtClean="0"/>
              <a:pPr/>
              <a:t>2012-11-09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9BD9-E4F3-48EB-B73A-F4ADAE8E7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9C470-3378-446B-8AAC-E8F1FA6DB81D}" type="datetime1">
              <a:rPr lang="pl-PL" smtClean="0"/>
              <a:pPr/>
              <a:t>2012-11-09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9BD9-E4F3-48EB-B73A-F4ADAE8E7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A3C34-8DBA-4A9D-AC01-D7B78E84220D}" type="datetime1">
              <a:rPr lang="pl-PL" smtClean="0"/>
              <a:pPr/>
              <a:t>2012-11-09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9BD9-E4F3-48EB-B73A-F4ADAE8E7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E0F7-5318-466E-9A69-8351AAE5046A}" type="datetime1">
              <a:rPr lang="pl-PL" smtClean="0"/>
              <a:pPr/>
              <a:t>2012-11-09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9BD9-E4F3-48EB-B73A-F4ADAE8E7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17CEC-0F93-4E2B-8C09-182384CB079B}" type="datetime1">
              <a:rPr lang="pl-PL" smtClean="0"/>
              <a:pPr/>
              <a:t>2012-11-09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9BD9-E4F3-48EB-B73A-F4ADAE8E7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8AC5-AA39-4BBB-B49C-AD4D8E5B2B21}" type="datetime1">
              <a:rPr lang="pl-PL" smtClean="0"/>
              <a:pPr/>
              <a:t>2012-11-09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9BD9-E4F3-48EB-B73A-F4ADAE8E7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3354-9927-4784-903F-BE61A2F0CBAC}" type="datetime1">
              <a:rPr lang="pl-PL" smtClean="0"/>
              <a:pPr/>
              <a:t>2012-11-09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9BD9-E4F3-48EB-B73A-F4ADAE8E7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E73F-3753-45E6-A026-FBBA999D2C2F}" type="datetime1">
              <a:rPr lang="pl-PL" smtClean="0"/>
              <a:pPr/>
              <a:t>2012-11-09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9BD9-E4F3-48EB-B73A-F4ADAE8E7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61BE8-E50B-40E1-9DA7-12903CA543E0}" type="datetime1">
              <a:rPr lang="pl-PL" smtClean="0"/>
              <a:pPr/>
              <a:t>2012-11-09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A9BD9-E4F3-48EB-B73A-F4ADAE8E7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09FE9-F8B9-4DFB-B732-B03DD5FC6BAF}" type="datetime1">
              <a:rPr lang="pl-PL" smtClean="0"/>
              <a:pPr/>
              <a:t>2012-11-09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A9BD9-E4F3-48EB-B73A-F4ADAE8E7B8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PODLASKI KOCIOŁEK, CZYLI WIELOKULTUROWE DZIEDZICTWO DAWNEJ I WSPÓŁCZESNEJ RZECZPOSPOLITEJ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411760" y="2996952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000" dirty="0" smtClean="0">
                <a:latin typeface="+mj-lt"/>
              </a:rPr>
              <a:t>SKŁAD GRUPY:</a:t>
            </a:r>
            <a:br>
              <a:rPr lang="pl-PL" sz="4000" dirty="0" smtClean="0">
                <a:latin typeface="+mj-lt"/>
              </a:rPr>
            </a:br>
            <a:r>
              <a:rPr lang="pl-PL" sz="4000" dirty="0" smtClean="0">
                <a:latin typeface="+mj-lt"/>
              </a:rPr>
              <a:t>WERONIKA DYCZEK</a:t>
            </a:r>
            <a:br>
              <a:rPr lang="pl-PL" sz="4000" dirty="0" smtClean="0">
                <a:latin typeface="+mj-lt"/>
              </a:rPr>
            </a:br>
            <a:r>
              <a:rPr lang="pl-PL" sz="4000" dirty="0" smtClean="0">
                <a:latin typeface="+mj-lt"/>
              </a:rPr>
              <a:t>MAGDA DZIDEK</a:t>
            </a:r>
            <a:br>
              <a:rPr lang="pl-PL" sz="4000" dirty="0" smtClean="0">
                <a:latin typeface="+mj-lt"/>
              </a:rPr>
            </a:br>
            <a:r>
              <a:rPr lang="pl-PL" sz="4000" dirty="0" smtClean="0">
                <a:latin typeface="+mj-lt"/>
              </a:rPr>
              <a:t>ADA GRADZIKIEWICZ</a:t>
            </a:r>
            <a:br>
              <a:rPr lang="pl-PL" sz="4000" dirty="0" smtClean="0">
                <a:latin typeface="+mj-lt"/>
              </a:rPr>
            </a:br>
            <a:r>
              <a:rPr lang="pl-PL" sz="4000" dirty="0" smtClean="0">
                <a:latin typeface="+mj-lt"/>
              </a:rPr>
              <a:t>WERONIKA NOWAK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 smtClean="0"/>
              <a:t>JUDAIZM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27584" y="1340768"/>
            <a:ext cx="367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Żydzi wierzą w jednego Boga – Jahwe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27584" y="1844824"/>
            <a:ext cx="1329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Biblia - Tora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827584" y="2348880"/>
            <a:ext cx="4294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Arka to najważniejsze miejsce w Synagodze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27584" y="2852936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Ściana z Arką zwrócona jest zawsze w kierunku Jerozolimy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 smtClean="0"/>
              <a:t>KARAIMIZM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67544" y="1412776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Karaimi są najmniej liczną mniejszością etniczną i religijną w Polsce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67544" y="198884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Nazwa tej społeczności pochodzi od hebrajskiego słowa „kara” (czytać, recytować)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67544" y="2780928"/>
            <a:ext cx="3375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powstała w </a:t>
            </a:r>
            <a:r>
              <a:rPr lang="pl-PL" dirty="0" smtClean="0"/>
              <a:t>VIII </a:t>
            </a:r>
            <a:r>
              <a:rPr lang="pl-PL" dirty="0" smtClean="0"/>
              <a:t>w. w Mezopotamii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39552" y="3356992"/>
            <a:ext cx="298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Założyciel - </a:t>
            </a:r>
            <a:r>
              <a:rPr lang="pl-PL" dirty="0" err="1" smtClean="0"/>
              <a:t>Annan</a:t>
            </a:r>
            <a:r>
              <a:rPr lang="pl-PL" dirty="0" smtClean="0"/>
              <a:t> </a:t>
            </a:r>
            <a:r>
              <a:rPr lang="pl-PL" dirty="0" smtClean="0"/>
              <a:t>Ben  Dawid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39552" y="3861048"/>
            <a:ext cx="4338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smtClean="0"/>
              <a:t>Stary Testament jest sam w sobie doskonały </a:t>
            </a:r>
            <a:endParaRPr lang="pl-PL" i="1" dirty="0"/>
          </a:p>
        </p:txBody>
      </p:sp>
      <p:sp>
        <p:nvSpPr>
          <p:cNvPr id="10" name="Prostokąt 9"/>
          <p:cNvSpPr/>
          <p:nvPr/>
        </p:nvSpPr>
        <p:spPr>
          <a:xfrm>
            <a:off x="539552" y="429309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Na terenach Polski i Litwy Karaimi znaleźli się ponad sześćset lat temu, za sprawą Księcia Witolda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pl-PL" dirty="0" smtClean="0"/>
              <a:t>PRAWOSŁAWIE</a:t>
            </a:r>
            <a:endParaRPr lang="pl-PL" dirty="0"/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611560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683568" y="1556792"/>
            <a:ext cx="7956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Dom modlitwy - cerkiew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83568" y="206084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Oś świątyni wyznaczana jest tak, by prezbiterium skierowane było na wschód (kierunek grobu Chrystusa w  Jerozolimie, wschodzącego słońca i Jezusa)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83568" y="285293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Cerkiew - kopuły, które jako części kuli (bryły doskonałej) są symbolem Boga, nieba, świętych i świata ponadziemskiego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683568" y="357301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Ośmioramienny krzyż (wyrazem Chrystusa, który umierając wybawia świat)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683568" y="4005064"/>
            <a:ext cx="106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ikonostas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683568" y="4437112"/>
            <a:ext cx="2451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Ikona - biblia w kolorach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https://lh6.googleusercontent.com/-KaFuyAI9rSc/UJwsLoFIvCI/AAAAAAAAAaU/Sar0NZHqmbw/s636/DSC_0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057650" cy="6057901"/>
          </a:xfrm>
          <a:prstGeom prst="rect">
            <a:avLst/>
          </a:prstGeom>
          <a:noFill/>
        </p:spPr>
      </p:pic>
      <p:pic>
        <p:nvPicPr>
          <p:cNvPr id="35845" name="Picture 5" descr="https://lh4.googleusercontent.com/-sNe2YMLscNI/UJwsIzE1jCI/AAAAAAAAAaE/OTt5hgzUy8o/s636/DSC_0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057650" cy="60579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lh4.googleusercontent.com/-GGUJp5ITVHo/UJwsirA3GKI/AAAAAAAAAcE/SN31yKYQaEg/s952/DSC_0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32656"/>
            <a:ext cx="9067800" cy="60674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 descr="https://mail-attachment.googleusercontent.com/attachment/?ui=2&amp;ik=12f679201d&amp;view=att&amp;th=13ae62ee6b0b8d1f&amp;attid=0.1&amp;disp=inline&amp;safe=1&amp;zw&amp;saduie=AG9B_P-yt5j_IW0t65vq9yfiAgp4&amp;sadet=1352485952388&amp;sads=QY-zEljNo9PwYfH9xIPdoRwnJz0"/>
          <p:cNvSpPr>
            <a:spLocks noChangeAspect="1" noChangeArrowheads="1"/>
          </p:cNvSpPr>
          <p:nvPr/>
        </p:nvSpPr>
        <p:spPr bwMode="auto">
          <a:xfrm>
            <a:off x="155575" y="-3429000"/>
            <a:ext cx="13716000" cy="715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892" name="AutoShape 4" descr="https://mail-attachment.googleusercontent.com/attachment/?ui=2&amp;ik=12f679201d&amp;view=att&amp;th=13ae62ee6b0b8d1f&amp;attid=0.1&amp;disp=inline&amp;safe=1&amp;zw&amp;saduie=AG9B_P-yt5j_IW0t65vq9yfiAgp4&amp;sadet=1352485952388&amp;sads=QY-zEljNo9PwYfH9xIPdoRwnJz0"/>
          <p:cNvSpPr>
            <a:spLocks noChangeAspect="1" noChangeArrowheads="1"/>
          </p:cNvSpPr>
          <p:nvPr/>
        </p:nvSpPr>
        <p:spPr bwMode="auto">
          <a:xfrm>
            <a:off x="155575" y="-3429000"/>
            <a:ext cx="13716000" cy="7153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7893" name="Picture 5" descr="C:\Users\Magda\Downloads\Image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5328592" cy="2779184"/>
          </a:xfrm>
          <a:prstGeom prst="rect">
            <a:avLst/>
          </a:prstGeom>
          <a:noFill/>
        </p:spPr>
      </p:pic>
      <p:pic>
        <p:nvPicPr>
          <p:cNvPr id="37894" name="Picture 6" descr="C:\Users\Magda\Downloads\Image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40968"/>
            <a:ext cx="4693255" cy="35040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/>
          <a:lstStyle/>
          <a:p>
            <a:r>
              <a:rPr lang="pl-PL" dirty="0" smtClean="0"/>
              <a:t>ISLAM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67544" y="256490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Wyznawcy – Tatarzy</a:t>
            </a:r>
          </a:p>
        </p:txBody>
      </p:sp>
      <p:sp>
        <p:nvSpPr>
          <p:cNvPr id="8" name="Prostokąt 7"/>
          <p:cNvSpPr/>
          <p:nvPr/>
        </p:nvSpPr>
        <p:spPr>
          <a:xfrm>
            <a:off x="467544" y="3068960"/>
            <a:ext cx="233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Religia monoteistyczna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467544" y="3501008"/>
            <a:ext cx="2225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Założyciel </a:t>
            </a:r>
            <a:r>
              <a:rPr lang="pl-PL" dirty="0" smtClean="0"/>
              <a:t>- Mahomet 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467544" y="4005064"/>
            <a:ext cx="244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Święta </a:t>
            </a:r>
            <a:r>
              <a:rPr lang="pl-PL" dirty="0" smtClean="0"/>
              <a:t>księga - Koranem</a:t>
            </a:r>
            <a:endParaRPr lang="pl-PL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4008" y="1700808"/>
            <a:ext cx="273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5</a:t>
            </a:r>
            <a:r>
              <a:rPr kumimoji="0" lang="pl-PL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ob</a:t>
            </a:r>
            <a:r>
              <a:rPr kumimoji="0" lang="pl-PL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owiązków wyznawców:</a:t>
            </a:r>
            <a:endParaRPr kumimoji="0" lang="pl-PL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923928" y="22048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altLang="zh-CN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 wyznanie wiary (</a:t>
            </a:r>
            <a:r>
              <a:rPr lang="pl-PL" altLang="zh-CN" dirty="0" err="1" smtClean="0">
                <a:latin typeface="Calibri" pitchFamily="34" charset="0"/>
                <a:ea typeface="SimSun" pitchFamily="2" charset="-122"/>
                <a:cs typeface="Calibri" pitchFamily="34" charset="0"/>
              </a:rPr>
              <a:t>szahada</a:t>
            </a:r>
            <a:r>
              <a:rPr lang="pl-PL" altLang="zh-CN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): </a:t>
            </a:r>
            <a:r>
              <a:rPr lang="pl-PL" altLang="zh-CN" dirty="0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Nie ma bóstwa oprócz Boga jedynego, a </a:t>
            </a:r>
            <a:r>
              <a:rPr lang="pl-PL" altLang="zh-CN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Mahomet</a:t>
            </a:r>
            <a:r>
              <a:rPr lang="pl-PL" altLang="zh-CN" dirty="0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 jest Jego prorokiem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3923928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altLang="zh-CN" dirty="0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 modlitwa (salat), która powinna odbywać się 5 razy dziennie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3923928" y="36450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altLang="zh-CN" dirty="0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 jałmużna (zakat), który mówi o oddawaniu części swoich zarobków biednym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3923928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altLang="zh-CN" dirty="0" smtClean="0">
                <a:solidFill>
                  <a:srgbClr val="000000"/>
                </a:solidFill>
                <a:latin typeface="Calibri" pitchFamily="34" charset="0"/>
                <a:ea typeface="SimSun" pitchFamily="2" charset="-122"/>
                <a:cs typeface="Calibri" pitchFamily="34" charset="0"/>
              </a:rPr>
              <a:t> postu (saum), który powinien odbywać się w dziewiątym miesiącu kalendarza muzułmańskiego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923928" y="508518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pielgrzymka do </a:t>
            </a:r>
            <a:r>
              <a:rPr lang="pl-PL" dirty="0" err="1" smtClean="0"/>
              <a:t>Mekkki</a:t>
            </a:r>
            <a:r>
              <a:rPr lang="pl-PL" dirty="0" smtClean="0"/>
              <a:t> (hidżra), która powinna się odbywać w piątym miesiącu kalendarza muzułmańskiego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3073" grpId="0"/>
      <p:bldP spid="11" grpId="0"/>
      <p:bldP spid="12" grpId="0"/>
      <p:bldP spid="14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-leXskI2DSmg/UJws96mr7sI/AAAAAAAAAd8/pcLyvfb9ZTg/s714/DSC_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1258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lh3.googleusercontent.com/-_H8dJvxW7C8/UJwtUnxlVxI/AAAAAAAAAfk/3SADUPYo4MY/s647/DSC_0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780420" cy="2520280"/>
          </a:xfrm>
          <a:prstGeom prst="rect">
            <a:avLst/>
          </a:prstGeom>
          <a:noFill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3015605" cy="290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 smtClean="0"/>
              <a:t>JUDAIZM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11560" y="126876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Menora – siedmioramienny świecznik, który jest oficjalnym godłem państwa Izrael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611560" y="170080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Gwiazda Dawida – symbol Izraela umieszczający na ważnych dokumentach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1043608" y="2636912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 smtClean="0"/>
              <a:t>Szabat – rozpoczyna się w piątek wieczorem i trwa do zmierzchu w sobotę. Świętość tego dnia jest podkreślana przez zakaz wykonywania jakichkolwiek pracy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683568" y="2204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dirty="0" smtClean="0"/>
              <a:t>Święta: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1115616" y="36450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dirty="0" err="1" smtClean="0"/>
              <a:t>Rosz</a:t>
            </a:r>
            <a:r>
              <a:rPr lang="pl-PL" dirty="0" smtClean="0"/>
              <a:t> </a:t>
            </a:r>
            <a:r>
              <a:rPr lang="pl-PL" dirty="0" err="1" smtClean="0"/>
              <a:t>Haszana</a:t>
            </a:r>
            <a:r>
              <a:rPr lang="pl-PL" dirty="0" smtClean="0"/>
              <a:t> – żydowski Nowy Rok. Tego dnia Bóg sądzi ludzi i decyduje o ich losie w roku przyszłym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1115616" y="45811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dirty="0" err="1" smtClean="0"/>
              <a:t>Sukot</a:t>
            </a:r>
            <a:r>
              <a:rPr lang="pl-PL" dirty="0" smtClean="0"/>
              <a:t> – Święto szałasów</a:t>
            </a:r>
          </a:p>
          <a:p>
            <a:pPr lvl="0"/>
            <a:r>
              <a:rPr lang="pl-PL" dirty="0" smtClean="0"/>
              <a:t>Chanuka – na pamiątkę ponownego poświęcenia świątyni Jerozolimskiej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115616" y="55172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l-PL" dirty="0" err="1" smtClean="0"/>
              <a:t>Purim</a:t>
            </a:r>
            <a:r>
              <a:rPr lang="pl-PL" dirty="0" smtClean="0"/>
              <a:t>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115616" y="5949280"/>
            <a:ext cx="834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dirty="0" err="1" smtClean="0"/>
              <a:t>Pesach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PROMOTOR PROJEKTU: PANI MGR MONIKA WITALIS-MALINOWSKA</a:t>
            </a:r>
            <a:endParaRPr lang="pl-PL" dirty="0"/>
          </a:p>
        </p:txBody>
      </p:sp>
      <p:pic>
        <p:nvPicPr>
          <p:cNvPr id="4" name="Obraz 3" descr="kukle 7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200800" cy="48203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25336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2904981" cy="333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293096"/>
            <a:ext cx="4032448" cy="22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lh5.googleusercontent.com/-iPyMiVHPwzk/UJw4qxUOZcI/AAAAAAAABSc/RInodfHm2SA/s647/DSC_0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308959" cy="2880320"/>
          </a:xfrm>
          <a:prstGeom prst="rect">
            <a:avLst/>
          </a:prstGeom>
          <a:noFill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73016"/>
            <a:ext cx="4008107" cy="30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pl-PL" dirty="0" smtClean="0"/>
              <a:t>KARAIMIZM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827584" y="1340768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wspólne elementy z judaizmem (najwięcej) jaki i islamem oraz chrześcijaństwem (najmniej).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899592" y="20608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Opiera się ona przede wszystkim na Starym Testamencie-Dekalogu, który wskazuje wyznawcom zasady moralne i etyczne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99592" y="285293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czterech Proroków: Mojżesz, Jezus, Mahomet i </a:t>
            </a:r>
            <a:r>
              <a:rPr lang="pl-PL" dirty="0" err="1" smtClean="0"/>
              <a:t>Anan</a:t>
            </a:r>
            <a:r>
              <a:rPr lang="pl-PL" dirty="0" smtClean="0"/>
              <a:t> </a:t>
            </a:r>
            <a:r>
              <a:rPr lang="pl-PL" dirty="0" err="1" smtClean="0"/>
              <a:t>ben</a:t>
            </a:r>
            <a:r>
              <a:rPr lang="pl-PL" dirty="0" smtClean="0"/>
              <a:t> Dawid, Mojżesz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899592" y="342900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Świątynie - </a:t>
            </a:r>
            <a:r>
              <a:rPr lang="pl-PL" dirty="0" err="1" smtClean="0"/>
              <a:t>kienesy</a:t>
            </a:r>
            <a:r>
              <a:rPr lang="pl-PL" dirty="0" smtClean="0"/>
              <a:t> ( budowane po części na wzór synagog)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99592" y="393305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Duchowni – wybierani; stanowisko wybierane dożywotnio 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44709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25922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628800"/>
            <a:ext cx="442334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STAROOBRZĘDOWCY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148478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1,5 tys. wyznawców w Polsce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83568" y="1916832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potomkowie Rosjan, którzy w XVII wieku nie uznali reform w tamtejszej Cerkwi i uciekając przed prześladowaniami osiedlili się m.in. w Polsce i Prusach Wschodnich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83568" y="2924944"/>
            <a:ext cx="659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nurt bezpopowców - duchownych zastępują świeccy, tzw. nastawnicy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83568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Świątynia - </a:t>
            </a:r>
            <a:r>
              <a:rPr lang="pl-PL" dirty="0" err="1" smtClean="0"/>
              <a:t>molenna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683568" y="386104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Z sakramentów respektowany jest tylko chrzest (wyłącznie przez trzykrotne zanurzenie w wodzie), pokuta i (od niedawna) małżeństwo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683568" y="45811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Nie wolno im pić alkoholu i herbaty, jeść mięsa gołębi ani palić papierosów. 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248472" cy="566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KUCHNIA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148478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PRAWOSŁAWNA: </a:t>
            </a:r>
          </a:p>
          <a:p>
            <a:pPr lvl="0"/>
            <a:r>
              <a:rPr lang="pl-PL" dirty="0" smtClean="0"/>
              <a:t>Brak zdecydowanej różnicy w porównaniu do kultury chrześcijańskiej; </a:t>
            </a:r>
            <a:r>
              <a:rPr lang="pl-PL" i="1" dirty="0" smtClean="0"/>
              <a:t>z</a:t>
            </a:r>
            <a:r>
              <a:rPr lang="pl-PL" dirty="0" smtClean="0"/>
              <a:t>godnie z tradycją, powinny się znaleźć: chleb - symbol pożywienia, czosnek - symbol zdrowia, sól - symbol obfitości oraz miód - symbol słodyczy (powodzenia).</a:t>
            </a:r>
          </a:p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83568" y="2852936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pl-PL" dirty="0" smtClean="0"/>
              <a:t>ŻYDOWSKA:</a:t>
            </a:r>
          </a:p>
          <a:p>
            <a:pPr lvl="0" hangingPunct="0"/>
            <a:r>
              <a:rPr lang="pl-PL" dirty="0" smtClean="0"/>
              <a:t>Cechą potraw żydowskich jest ich koszerność; przepisy o koszerności pożywienia pochodzą z Biblii, lub są decyzja Rabinów; mięso tylko zwierząt, które przeżuwają i mają podzielone kopyta (np.: dziczyzna, wołowina, nie wolno koniny i wieprzowiny; wolno jeść mięso zwierząt zabitych w rytualny sposób; owoce muszą pochodzić z drzew minimum 8 letnich; nie wolno równocześnie spożywać mięsa i mleka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83568" y="501317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KARAIMSKA I TATARSKA:</a:t>
            </a:r>
          </a:p>
          <a:p>
            <a:r>
              <a:rPr lang="pl-PL" dirty="0" smtClean="0"/>
              <a:t>Bardzo do siebie podobna, opiera się przede wszystkim na baraninie. Przyrządzają to dosyć ciężkie mięso na bardzo wiele różnych i interesujących sposobów.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/>
          <a:lstStyle/>
          <a:p>
            <a:pPr algn="r"/>
            <a:r>
              <a:rPr lang="pl-PL" dirty="0" smtClean="0"/>
              <a:t>DZIĘKUJEMY ZA UWAGĘ…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8" name="Rectangle 9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83" name="Obraz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895725" cy="5715000"/>
          </a:xfrm>
          <a:prstGeom prst="rect">
            <a:avLst/>
          </a:prstGeom>
          <a:noFill/>
        </p:spPr>
      </p:pic>
      <p:sp>
        <p:nvSpPr>
          <p:cNvPr id="84" name="AutoShape 72"/>
          <p:cNvSpPr>
            <a:spLocks noChangeShapeType="1"/>
          </p:cNvSpPr>
          <p:nvPr/>
        </p:nvSpPr>
        <p:spPr bwMode="auto">
          <a:xfrm>
            <a:off x="3962649" y="3548485"/>
            <a:ext cx="1362075" cy="209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5" name="AutoShape 71"/>
          <p:cNvSpPr>
            <a:spLocks noChangeArrowheads="1"/>
          </p:cNvSpPr>
          <p:nvPr/>
        </p:nvSpPr>
        <p:spPr bwMode="auto">
          <a:xfrm>
            <a:off x="5267574" y="3110335"/>
            <a:ext cx="1581150" cy="12668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KRYNKI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Synagogi :                          - Wielka                                        - Kaukaska                                         - </a:t>
            </a: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Hasydzka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AutoShape 62"/>
          <p:cNvSpPr>
            <a:spLocks noChangeShapeType="1"/>
          </p:cNvSpPr>
          <p:nvPr/>
        </p:nvSpPr>
        <p:spPr bwMode="auto">
          <a:xfrm flipV="1">
            <a:off x="3267324" y="476672"/>
            <a:ext cx="695325" cy="8953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7" name="AutoShape 63"/>
          <p:cNvSpPr>
            <a:spLocks noChangeArrowheads="1"/>
          </p:cNvSpPr>
          <p:nvPr/>
        </p:nvSpPr>
        <p:spPr bwMode="auto">
          <a:xfrm>
            <a:off x="3867399" y="476672"/>
            <a:ext cx="1285875" cy="83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SEJNY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Biała  Synagoga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AutoShape 64"/>
          <p:cNvSpPr>
            <a:spLocks noChangeShapeType="1"/>
          </p:cNvSpPr>
          <p:nvPr/>
        </p:nvSpPr>
        <p:spPr bwMode="auto">
          <a:xfrm>
            <a:off x="3267324" y="1519660"/>
            <a:ext cx="1076325" cy="161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9" name="AutoShape 65"/>
          <p:cNvSpPr>
            <a:spLocks noChangeArrowheads="1"/>
          </p:cNvSpPr>
          <p:nvPr/>
        </p:nvSpPr>
        <p:spPr bwMode="auto">
          <a:xfrm>
            <a:off x="4067944" y="1268760"/>
            <a:ext cx="1276350" cy="685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GIBY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Molenna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AutoShape 66"/>
          <p:cNvSpPr>
            <a:spLocks noChangeShapeType="1"/>
          </p:cNvSpPr>
          <p:nvPr/>
        </p:nvSpPr>
        <p:spPr bwMode="auto">
          <a:xfrm>
            <a:off x="3572124" y="3691360"/>
            <a:ext cx="1362075" cy="13144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1" name="AutoShape 67"/>
          <p:cNvSpPr>
            <a:spLocks noChangeArrowheads="1"/>
          </p:cNvSpPr>
          <p:nvPr/>
        </p:nvSpPr>
        <p:spPr bwMode="auto">
          <a:xfrm>
            <a:off x="4886574" y="4720060"/>
            <a:ext cx="1657350" cy="83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SUPRAŚL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Cerkiew obronna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AutoShape 68"/>
          <p:cNvSpPr>
            <a:spLocks noChangeShapeType="1"/>
          </p:cNvSpPr>
          <p:nvPr/>
        </p:nvSpPr>
        <p:spPr bwMode="auto">
          <a:xfrm flipH="1" flipV="1">
            <a:off x="1403648" y="620688"/>
            <a:ext cx="1133475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3" name="AutoShape 69"/>
          <p:cNvSpPr>
            <a:spLocks noChangeArrowheads="1"/>
          </p:cNvSpPr>
          <p:nvPr/>
        </p:nvSpPr>
        <p:spPr bwMode="auto">
          <a:xfrm>
            <a:off x="355897" y="482575"/>
            <a:ext cx="1419226" cy="800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WODZIŁKI</a:t>
            </a:r>
            <a:endParaRPr kumimoji="0" lang="pl-PL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Molenna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AutoShape 70"/>
          <p:cNvSpPr>
            <a:spLocks noChangeShapeType="1"/>
          </p:cNvSpPr>
          <p:nvPr/>
        </p:nvSpPr>
        <p:spPr bwMode="auto">
          <a:xfrm flipV="1">
            <a:off x="3667374" y="2862685"/>
            <a:ext cx="457200" cy="371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5" name="AutoShape 73"/>
          <p:cNvSpPr>
            <a:spLocks noChangeArrowheads="1"/>
          </p:cNvSpPr>
          <p:nvPr/>
        </p:nvSpPr>
        <p:spPr bwMode="auto">
          <a:xfrm>
            <a:off x="4124574" y="2262610"/>
            <a:ext cx="1333500" cy="847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BOHONIKI</a:t>
            </a:r>
            <a:endParaRPr kumimoji="0" lang="pl-PL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Meczet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76"/>
          <p:cNvSpPr>
            <a:spLocks noChangeArrowheads="1"/>
          </p:cNvSpPr>
          <p:nvPr/>
        </p:nvSpPr>
        <p:spPr bwMode="auto">
          <a:xfrm>
            <a:off x="3962649" y="3548485"/>
            <a:ext cx="90487" cy="90487"/>
          </a:xfrm>
          <a:prstGeom prst="ellipse">
            <a:avLst/>
          </a:prstGeom>
          <a:solidFill>
            <a:srgbClr val="1F497D"/>
          </a:solidFill>
          <a:ln w="9525">
            <a:solidFill>
              <a:srgbClr val="1F497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7" name="Oval 75"/>
          <p:cNvSpPr>
            <a:spLocks noChangeArrowheads="1"/>
          </p:cNvSpPr>
          <p:nvPr/>
        </p:nvSpPr>
        <p:spPr bwMode="auto">
          <a:xfrm>
            <a:off x="3667374" y="3234160"/>
            <a:ext cx="90487" cy="90487"/>
          </a:xfrm>
          <a:prstGeom prst="ellipse">
            <a:avLst/>
          </a:prstGeom>
          <a:solidFill>
            <a:srgbClr val="1F497D"/>
          </a:solidFill>
          <a:ln w="9525">
            <a:solidFill>
              <a:srgbClr val="1F497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8" name="Oval 74"/>
          <p:cNvSpPr>
            <a:spLocks noChangeArrowheads="1"/>
          </p:cNvSpPr>
          <p:nvPr/>
        </p:nvSpPr>
        <p:spPr bwMode="auto">
          <a:xfrm>
            <a:off x="2633911" y="2014960"/>
            <a:ext cx="90488" cy="90487"/>
          </a:xfrm>
          <a:prstGeom prst="ellipse">
            <a:avLst/>
          </a:prstGeom>
          <a:solidFill>
            <a:srgbClr val="1F497D"/>
          </a:solidFill>
          <a:ln w="9525">
            <a:solidFill>
              <a:srgbClr val="1F497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9" name="Oval 77"/>
          <p:cNvSpPr>
            <a:spLocks noChangeArrowheads="1"/>
          </p:cNvSpPr>
          <p:nvPr/>
        </p:nvSpPr>
        <p:spPr bwMode="auto">
          <a:xfrm>
            <a:off x="3872161" y="3548485"/>
            <a:ext cx="90488" cy="90487"/>
          </a:xfrm>
          <a:prstGeom prst="ellipse">
            <a:avLst/>
          </a:prstGeom>
          <a:solidFill>
            <a:srgbClr val="C0504D"/>
          </a:solidFill>
          <a:ln w="9525">
            <a:solidFill>
              <a:srgbClr val="C0504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0" name="Oval 80"/>
          <p:cNvSpPr>
            <a:spLocks noChangeArrowheads="1"/>
          </p:cNvSpPr>
          <p:nvPr/>
        </p:nvSpPr>
        <p:spPr bwMode="auto">
          <a:xfrm>
            <a:off x="3267324" y="1238672"/>
            <a:ext cx="90487" cy="90488"/>
          </a:xfrm>
          <a:prstGeom prst="ellipse">
            <a:avLst/>
          </a:prstGeom>
          <a:solidFill>
            <a:srgbClr val="C0504D"/>
          </a:solidFill>
          <a:ln w="9525">
            <a:solidFill>
              <a:srgbClr val="C0504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1" name="Oval 78"/>
          <p:cNvSpPr>
            <a:spLocks noChangeArrowheads="1"/>
          </p:cNvSpPr>
          <p:nvPr/>
        </p:nvSpPr>
        <p:spPr bwMode="auto">
          <a:xfrm>
            <a:off x="3491880" y="2420888"/>
            <a:ext cx="90487" cy="90487"/>
          </a:xfrm>
          <a:prstGeom prst="ellipse">
            <a:avLst/>
          </a:prstGeom>
          <a:solidFill>
            <a:srgbClr val="1F497D"/>
          </a:solidFill>
          <a:ln w="9525">
            <a:solidFill>
              <a:srgbClr val="1F497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" name="Oval 81"/>
          <p:cNvSpPr>
            <a:spLocks noChangeArrowheads="1"/>
          </p:cNvSpPr>
          <p:nvPr/>
        </p:nvSpPr>
        <p:spPr bwMode="auto">
          <a:xfrm>
            <a:off x="2446635" y="958825"/>
            <a:ext cx="90488" cy="90488"/>
          </a:xfrm>
          <a:prstGeom prst="ellipse">
            <a:avLst/>
          </a:prstGeom>
          <a:solidFill>
            <a:srgbClr val="5F497A"/>
          </a:solidFill>
          <a:ln w="9525">
            <a:solidFill>
              <a:srgbClr val="5F497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" name="Oval 79"/>
          <p:cNvSpPr>
            <a:spLocks noChangeArrowheads="1"/>
          </p:cNvSpPr>
          <p:nvPr/>
        </p:nvSpPr>
        <p:spPr bwMode="auto">
          <a:xfrm>
            <a:off x="3176836" y="1519660"/>
            <a:ext cx="90488" cy="90487"/>
          </a:xfrm>
          <a:prstGeom prst="ellipse">
            <a:avLst/>
          </a:prstGeom>
          <a:solidFill>
            <a:srgbClr val="5F497A"/>
          </a:solidFill>
          <a:ln w="9525">
            <a:solidFill>
              <a:srgbClr val="5F497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4" name="Oval 82"/>
          <p:cNvSpPr>
            <a:spLocks noChangeArrowheads="1"/>
          </p:cNvSpPr>
          <p:nvPr/>
        </p:nvSpPr>
        <p:spPr bwMode="auto">
          <a:xfrm>
            <a:off x="3481636" y="3600872"/>
            <a:ext cx="90488" cy="90488"/>
          </a:xfrm>
          <a:prstGeom prst="ellipse">
            <a:avLst/>
          </a:prstGeom>
          <a:solidFill>
            <a:srgbClr val="31849B"/>
          </a:solidFill>
          <a:ln w="9525">
            <a:solidFill>
              <a:srgbClr val="31849B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71" name="Oval 103"/>
          <p:cNvSpPr>
            <a:spLocks noChangeArrowheads="1"/>
          </p:cNvSpPr>
          <p:nvPr/>
        </p:nvSpPr>
        <p:spPr bwMode="auto">
          <a:xfrm>
            <a:off x="5580111" y="764705"/>
            <a:ext cx="72009" cy="72008"/>
          </a:xfrm>
          <a:prstGeom prst="ellipse">
            <a:avLst/>
          </a:prstGeom>
          <a:solidFill>
            <a:srgbClr val="1F497D"/>
          </a:solidFill>
          <a:ln w="9525">
            <a:solidFill>
              <a:srgbClr val="1F497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72" name="Oval 104"/>
          <p:cNvSpPr>
            <a:spLocks noChangeArrowheads="1"/>
          </p:cNvSpPr>
          <p:nvPr/>
        </p:nvSpPr>
        <p:spPr bwMode="auto">
          <a:xfrm>
            <a:off x="5580112" y="1700808"/>
            <a:ext cx="72009" cy="71808"/>
          </a:xfrm>
          <a:prstGeom prst="ellipse">
            <a:avLst/>
          </a:prstGeom>
          <a:solidFill>
            <a:srgbClr val="C0504D"/>
          </a:solidFill>
          <a:ln w="9525">
            <a:solidFill>
              <a:srgbClr val="C0504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73" name="Oval 105"/>
          <p:cNvSpPr>
            <a:spLocks noChangeArrowheads="1"/>
          </p:cNvSpPr>
          <p:nvPr/>
        </p:nvSpPr>
        <p:spPr bwMode="auto">
          <a:xfrm>
            <a:off x="5580111" y="1412776"/>
            <a:ext cx="72009" cy="72008"/>
          </a:xfrm>
          <a:prstGeom prst="ellipse">
            <a:avLst/>
          </a:prstGeom>
          <a:solidFill>
            <a:srgbClr val="5F497A"/>
          </a:solidFill>
          <a:ln w="9525">
            <a:solidFill>
              <a:srgbClr val="5F497A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74" name="Oval 106"/>
          <p:cNvSpPr>
            <a:spLocks noChangeArrowheads="1"/>
          </p:cNvSpPr>
          <p:nvPr/>
        </p:nvSpPr>
        <p:spPr bwMode="auto">
          <a:xfrm>
            <a:off x="5580112" y="1124744"/>
            <a:ext cx="72009" cy="67588"/>
          </a:xfrm>
          <a:prstGeom prst="ellipse">
            <a:avLst/>
          </a:prstGeom>
          <a:solidFill>
            <a:srgbClr val="31849B"/>
          </a:solidFill>
          <a:ln w="9525">
            <a:solidFill>
              <a:srgbClr val="31849B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279" name="Rectangle 111"/>
          <p:cNvSpPr>
            <a:spLocks noChangeArrowheads="1"/>
          </p:cNvSpPr>
          <p:nvPr/>
        </p:nvSpPr>
        <p:spPr bwMode="auto">
          <a:xfrm>
            <a:off x="6156176" y="188640"/>
            <a:ext cx="194421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GDZIE MIESZKAJĄ OBECNIE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80" name="Rectangle 112"/>
          <p:cNvSpPr>
            <a:spLocks noChangeArrowheads="1"/>
          </p:cNvSpPr>
          <p:nvPr/>
        </p:nvSpPr>
        <p:spPr bwMode="auto">
          <a:xfrm>
            <a:off x="5724128" y="620688"/>
            <a:ext cx="34198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 smtClean="0"/>
              <a:t>TATARZY[MŁUZUMANIE](Krynki, Kruszyniany, Bohoniki, Augustów)</a:t>
            </a:r>
            <a:endParaRPr lang="pl-PL" sz="1100" dirty="0"/>
          </a:p>
        </p:txBody>
      </p:sp>
      <p:sp>
        <p:nvSpPr>
          <p:cNvPr id="7282" name="Rectangle 1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283" name="Rectangle 115"/>
          <p:cNvSpPr>
            <a:spLocks noChangeArrowheads="1"/>
          </p:cNvSpPr>
          <p:nvPr/>
        </p:nvSpPr>
        <p:spPr bwMode="auto">
          <a:xfrm>
            <a:off x="5796136" y="1052736"/>
            <a:ext cx="27363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PRAWOSŁAWNI(Supraśl)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86" name="Rectangle 1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287" name="Rectangle 119"/>
          <p:cNvSpPr>
            <a:spLocks noChangeArrowheads="1"/>
          </p:cNvSpPr>
          <p:nvPr/>
        </p:nvSpPr>
        <p:spPr bwMode="auto">
          <a:xfrm rot="10800000" flipV="1">
            <a:off x="5724128" y="1317975"/>
            <a:ext cx="23042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STAROOBRZĘDOWCY(Giby, Wodziłki)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Prostokąt 129"/>
          <p:cNvSpPr/>
          <p:nvPr/>
        </p:nvSpPr>
        <p:spPr>
          <a:xfrm>
            <a:off x="5724128" y="1628800"/>
            <a:ext cx="13244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/>
              <a:t>ŻYDZI(Krynki, Sejny)</a:t>
            </a:r>
            <a:endParaRPr lang="pl-PL" sz="11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450" decel="100000" fill="hold"/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50" decel="100000" fill="hold"/>
                                        <p:tgtEl>
                                          <p:spTgt spid="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50" decel="100000" fill="hold"/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50" decel="100000" fill="hold"/>
                                        <p:tgtEl>
                                          <p:spTgt spid="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00"/>
                            </p:stCondLst>
                            <p:childTnLst>
                              <p:par>
                                <p:cTn id="1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50" decel="100000" fill="hold"/>
                                        <p:tgtEl>
                                          <p:spTgt spid="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50" decel="100000" fill="hold"/>
                                        <p:tgtEl>
                                          <p:spTgt spid="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500"/>
                            </p:stCondLst>
                            <p:childTnLst>
                              <p:par>
                                <p:cTn id="1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450" decel="100000" fill="hold"/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"/>
                            </p:stCondLst>
                            <p:childTnLst>
                              <p:par>
                                <p:cTn id="19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45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7271" grpId="0" animBg="1"/>
      <p:bldP spid="7272" grpId="0" animBg="1"/>
      <p:bldP spid="7273" grpId="0" animBg="1"/>
      <p:bldP spid="7274" grpId="0" animBg="1"/>
      <p:bldP spid="7279" grpId="0"/>
      <p:bldP spid="7280" grpId="0"/>
      <p:bldP spid="7283" grpId="0"/>
      <p:bldP spid="7287" grpId="0"/>
      <p:bldP spid="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5760720" cy="51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2310061" y="3473400"/>
            <a:ext cx="90488" cy="90488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6" name="Oval 12"/>
          <p:cNvSpPr>
            <a:spLocks noChangeArrowheads="1"/>
          </p:cNvSpPr>
          <p:nvPr/>
        </p:nvSpPr>
        <p:spPr bwMode="auto">
          <a:xfrm>
            <a:off x="2129086" y="3595638"/>
            <a:ext cx="90488" cy="92075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2483768" y="3429000"/>
            <a:ext cx="90488" cy="90487"/>
          </a:xfrm>
          <a:prstGeom prst="ellipse">
            <a:avLst/>
          </a:prstGeom>
          <a:solidFill>
            <a:srgbClr val="C0504D"/>
          </a:solidFill>
          <a:ln w="9525">
            <a:solidFill>
              <a:srgbClr val="C0504D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>
            <a:off x="2555776" y="3501008"/>
            <a:ext cx="2224087" cy="1738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40" name="AutoShape 16"/>
          <p:cNvCxnSpPr>
            <a:cxnSpLocks noChangeShapeType="1"/>
          </p:cNvCxnSpPr>
          <p:nvPr/>
        </p:nvCxnSpPr>
        <p:spPr bwMode="auto">
          <a:xfrm flipH="1" flipV="1">
            <a:off x="1195636" y="3178125"/>
            <a:ext cx="933450" cy="4175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>
            <a:off x="2310061" y="3563888"/>
            <a:ext cx="1495425" cy="2371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4788024" y="4941168"/>
            <a:ext cx="1371600" cy="857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WILNO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Synagoga Chóralna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3131840" y="5517232"/>
            <a:ext cx="1371600" cy="857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WILNO</a:t>
            </a:r>
            <a:endParaRPr kumimoji="0" lang="pl-P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Kienesa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AutoShape 20"/>
          <p:cNvSpPr>
            <a:spLocks noChangeArrowheads="1"/>
          </p:cNvSpPr>
          <p:nvPr/>
        </p:nvSpPr>
        <p:spPr bwMode="auto">
          <a:xfrm>
            <a:off x="395536" y="2420888"/>
            <a:ext cx="1371600" cy="857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TROKI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Kienesa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6" grpId="0" animBg="1"/>
      <p:bldP spid="1038" grpId="0" animBg="1"/>
      <p:bldP spid="1042" grpId="0" animBg="1"/>
      <p:bldP spid="1043" grpId="0" animBg="1"/>
      <p:bldP spid="10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352928" cy="1008112"/>
          </a:xfrm>
        </p:spPr>
        <p:txBody>
          <a:bodyPr>
            <a:normAutofit/>
          </a:bodyPr>
          <a:lstStyle/>
          <a:p>
            <a:r>
              <a:rPr lang="pl-PL" sz="2400" dirty="0" smtClean="0"/>
              <a:t>JAKIE SĄ WYBRANE TRADYCJE MNIEJSZOŚCI RELIGIJNYCH NA TERENIE PODLASIA I WILEŃSZCZYZNY?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71600" y="3573016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JAK WSPÓŁCZEŚNIE FUNKCJONUJĄ PRZEDSTAWICIELE WYBRANYCH MNIEJSZOŚCI RELIGIJNYCH NA TERENIE PODLASIA I WILEŃSZCZYZNY?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40466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/>
              <a:t>PYTANIA BADAWCZE:</a:t>
            </a:r>
          </a:p>
        </p:txBody>
      </p:sp>
      <p:sp>
        <p:nvSpPr>
          <p:cNvPr id="6" name="Prostokąt 5"/>
          <p:cNvSpPr/>
          <p:nvPr/>
        </p:nvSpPr>
        <p:spPr>
          <a:xfrm>
            <a:off x="755576" y="256490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/>
              <a:t>JAKIE SĄ PRZYKŁADY POTRAW MNIEJSZOŚCI RELIGIJNYCH NA TERENIE PODLASIA I WILEŃSZCZYZNY?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12776"/>
            <a:ext cx="91440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PRAWOSŁAWIE</a:t>
            </a:r>
            <a:br>
              <a:rPr lang="pl-PL" dirty="0" smtClean="0"/>
            </a:br>
            <a:r>
              <a:rPr lang="pl-PL" sz="2000" i="1" dirty="0" smtClean="0"/>
              <a:t>~Weronika </a:t>
            </a:r>
            <a:r>
              <a:rPr lang="pl-PL" sz="2000" i="1" dirty="0" err="1" smtClean="0"/>
              <a:t>Dyczek</a:t>
            </a:r>
            <a:endParaRPr lang="pl-PL" sz="2000" i="1" dirty="0"/>
          </a:p>
        </p:txBody>
      </p:sp>
      <p:sp>
        <p:nvSpPr>
          <p:cNvPr id="4" name="Prostokąt 3"/>
          <p:cNvSpPr/>
          <p:nvPr/>
        </p:nvSpPr>
        <p:spPr>
          <a:xfrm>
            <a:off x="0" y="278092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dirty="0" smtClean="0"/>
              <a:t>ISLAM (TATARZY)</a:t>
            </a:r>
          </a:p>
          <a:p>
            <a:pPr algn="ctr"/>
            <a:r>
              <a:rPr lang="pl-PL" sz="2000" i="1" dirty="0" smtClean="0"/>
              <a:t>~Ada </a:t>
            </a:r>
            <a:r>
              <a:rPr lang="pl-PL" sz="2000" i="1" dirty="0" err="1" smtClean="0"/>
              <a:t>Gradzikiewicz</a:t>
            </a:r>
            <a:endParaRPr lang="pl-PL" sz="2000" i="1" dirty="0" smtClean="0"/>
          </a:p>
        </p:txBody>
      </p:sp>
      <p:sp>
        <p:nvSpPr>
          <p:cNvPr id="5" name="Prostokąt 4"/>
          <p:cNvSpPr/>
          <p:nvPr/>
        </p:nvSpPr>
        <p:spPr>
          <a:xfrm>
            <a:off x="0" y="4005064"/>
            <a:ext cx="9144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dirty="0" smtClean="0"/>
              <a:t>JUDAIZM</a:t>
            </a:r>
          </a:p>
          <a:p>
            <a:pPr algn="ctr"/>
            <a:r>
              <a:rPr lang="pl-PL" i="1" dirty="0" smtClean="0"/>
              <a:t>~Magda Dzidek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515719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dirty="0" smtClean="0"/>
              <a:t>KARAIMIZM</a:t>
            </a:r>
          </a:p>
          <a:p>
            <a:pPr algn="ctr"/>
            <a:r>
              <a:rPr lang="pl-PL" sz="2000" i="1" dirty="0" smtClean="0"/>
              <a:t>~Weronika Nowak</a:t>
            </a:r>
          </a:p>
        </p:txBody>
      </p:sp>
      <p:sp>
        <p:nvSpPr>
          <p:cNvPr id="7" name="Prostokąt 6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 smtClean="0"/>
              <a:t>PODZIAŁ PRACY: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5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ogo_pogranic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96752"/>
            <a:ext cx="4213448" cy="42134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pl-PL" dirty="0" smtClean="0"/>
              <a:t>PRAWOSŁAWIE</a:t>
            </a:r>
            <a:endParaRPr lang="pl-PL" dirty="0"/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611560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83568" y="2348880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Od greckiego słowa </a:t>
            </a:r>
            <a:r>
              <a:rPr lang="pl-PL" dirty="0" err="1" smtClean="0"/>
              <a:t>orthodoxos</a:t>
            </a:r>
            <a:r>
              <a:rPr lang="pl-PL" dirty="0" smtClean="0"/>
              <a:t> (prawowierność)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683568" y="1556792"/>
            <a:ext cx="7956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Doktryna chrześcijaństwa, która powstała poprzez  jego rozłam w XI w. (schizmę wschodnią)</a:t>
            </a:r>
            <a:endParaRPr lang="pl-PL" dirty="0"/>
          </a:p>
        </p:txBody>
      </p:sp>
      <p:sp>
        <p:nvSpPr>
          <p:cNvPr id="17" name="Prostokąt 16"/>
          <p:cNvSpPr/>
          <p:nvPr/>
        </p:nvSpPr>
        <p:spPr>
          <a:xfrm>
            <a:off x="683568" y="285293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Nie uznaje prymatu biskupa Rzymu oraz nie akceptowalna jest w nim idea niepokalanego poczęcia oraz wniebowzięcia Najświętszej Marii Panny, a także wiara w czyściec, Trójcę Świętą i pierwszeństwo apostoła Piotra</a:t>
            </a:r>
          </a:p>
          <a:p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683568" y="3933056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Polsce sięga IX wieku kiedy na ziemię </a:t>
            </a:r>
            <a:r>
              <a:rPr lang="pl-PL" dirty="0" err="1" smtClean="0"/>
              <a:t>Wiślan</a:t>
            </a:r>
            <a:r>
              <a:rPr lang="pl-PL" dirty="0" smtClean="0"/>
              <a:t> i Polan naukę chrystusową w obrządku wschodnim przynieśli uczniowie świętych braci Cyryla oraz Metodego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683568" y="472514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roku 988 rozpoczęła się chrystianizacja państwa polskiego, Kijów przyjęło religię z Bizancjum (do tych terenów dotarło właśnie chrześcijaństwo wschodnie)</a:t>
            </a: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pl-PL" dirty="0" smtClean="0"/>
              <a:t>ISLAM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11560" y="278092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Plemię Tatarów tak się rozrosło, że nazwą jego poczęto określać wszystkich Mongołów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11560" y="155679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III w. n.e. na terytorium Mongolii nadal zamieszkiwały trzy grupy etniczne: mongolska, turecka i </a:t>
            </a:r>
            <a:r>
              <a:rPr lang="pl-PL" dirty="0" err="1" smtClean="0"/>
              <a:t>tanguska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611560" y="4005064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1241 roku dotarli oni do granic polski. W wyniku ogromnych strat musieli się wycofać. </a:t>
            </a:r>
            <a:endParaRPr lang="pl-PL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11560" y="5229200"/>
            <a:ext cx="78488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Obecnie na terenie polski mieszka około 3 tys. zdeklarowanych tatarów, uczęszczają oni do czterech czynnych meczetów: w Warszawie,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Kryszynianach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Bochonikach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oraz Gorzowie Wielkopolskim.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0241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933</Words>
  <Application>Microsoft Office PowerPoint</Application>
  <PresentationFormat>Pokaz na ekranie (4:3)</PresentationFormat>
  <Paragraphs>114</Paragraphs>
  <Slides>28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 pakietu Office</vt:lpstr>
      <vt:lpstr>PODLASKI KOCIOŁEK, CZYLI WIELOKULTUROWE DZIEDZICTWO DAWNEJ I WSPÓŁCZESNEJ RZECZPOSPOLITEJ  </vt:lpstr>
      <vt:lpstr>PROMOTOR PROJEKTU: PANI MGR MONIKA WITALIS-MALINOWSKA</vt:lpstr>
      <vt:lpstr>Slajd 3</vt:lpstr>
      <vt:lpstr>Slajd 4</vt:lpstr>
      <vt:lpstr>JAKIE SĄ WYBRANE TRADYCJE MNIEJSZOŚCI RELIGIJNYCH NA TERENIE PODLASIA I WILEŃSZCZYZNY?</vt:lpstr>
      <vt:lpstr>PRAWOSŁAWIE ~Weronika Dyczek</vt:lpstr>
      <vt:lpstr>Slajd 7</vt:lpstr>
      <vt:lpstr>PRAWOSŁAWIE</vt:lpstr>
      <vt:lpstr>ISLAM</vt:lpstr>
      <vt:lpstr>JUDAIZM</vt:lpstr>
      <vt:lpstr>KARAIMIZM</vt:lpstr>
      <vt:lpstr>PRAWOSŁAWIE</vt:lpstr>
      <vt:lpstr>Slajd 13</vt:lpstr>
      <vt:lpstr>Slajd 14</vt:lpstr>
      <vt:lpstr>Slajd 15</vt:lpstr>
      <vt:lpstr>ISLAM</vt:lpstr>
      <vt:lpstr>Slajd 17</vt:lpstr>
      <vt:lpstr>Slajd 18</vt:lpstr>
      <vt:lpstr>JUDAIZM</vt:lpstr>
      <vt:lpstr>Slajd 20</vt:lpstr>
      <vt:lpstr>Slajd 21</vt:lpstr>
      <vt:lpstr>KARAIMIZM</vt:lpstr>
      <vt:lpstr>Slajd 23</vt:lpstr>
      <vt:lpstr>Slajd 24</vt:lpstr>
      <vt:lpstr>STAROOBRZĘDOWCY</vt:lpstr>
      <vt:lpstr>Slajd 26</vt:lpstr>
      <vt:lpstr>KUCHNIA</vt:lpstr>
      <vt:lpstr>DZIĘKUJEMY ZA UWAGĘ…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PODLASKI KOCIOŁEK, CZYLI WIELOKULTUROWE DZIEDZICTWO DAWNEJ I WSPÓŁCZESNEJ RZECZPOSPOLITEJ  SKŁAD GRUPY: WERONIKA DYCZEK MAGDA DZIDEK ADA GRADZIKIEWICZ WERONIKA NOWAK</dc:title>
  <dc:creator>Magda</dc:creator>
  <cp:lastModifiedBy>Weronika</cp:lastModifiedBy>
  <cp:revision>57</cp:revision>
  <dcterms:created xsi:type="dcterms:W3CDTF">2012-11-08T15:27:49Z</dcterms:created>
  <dcterms:modified xsi:type="dcterms:W3CDTF">2012-11-09T23:51:02Z</dcterms:modified>
</cp:coreProperties>
</file>